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3" r:id="rId7"/>
    <p:sldId id="264" r:id="rId8"/>
    <p:sldId id="280" r:id="rId9"/>
    <p:sldId id="281" r:id="rId10"/>
    <p:sldId id="282" r:id="rId11"/>
    <p:sldId id="283" r:id="rId12"/>
    <p:sldId id="284" r:id="rId13"/>
    <p:sldId id="285" r:id="rId14"/>
    <p:sldId id="286" r:id="rId15"/>
    <p:sldId id="276" r:id="rId16"/>
    <p:sldId id="261" r:id="rId17"/>
    <p:sldId id="262" r:id="rId18"/>
    <p:sldId id="287" r:id="rId19"/>
    <p:sldId id="267" r:id="rId20"/>
    <p:sldId id="269" r:id="rId21"/>
    <p:sldId id="270" r:id="rId22"/>
    <p:sldId id="271" r:id="rId23"/>
    <p:sldId id="272" r:id="rId24"/>
    <p:sldId id="273" r:id="rId25"/>
    <p:sldId id="274" r:id="rId26"/>
    <p:sldId id="275" r:id="rId27"/>
    <p:sldId id="288" r:id="rId28"/>
    <p:sldId id="290" r:id="rId29"/>
    <p:sldId id="291" r:id="rId30"/>
    <p:sldId id="292" r:id="rId31"/>
    <p:sldId id="302" r:id="rId32"/>
    <p:sldId id="277" r:id="rId33"/>
    <p:sldId id="268" r:id="rId34"/>
    <p:sldId id="293" r:id="rId35"/>
    <p:sldId id="301" r:id="rId36"/>
    <p:sldId id="303" r:id="rId37"/>
    <p:sldId id="304" r:id="rId38"/>
    <p:sldId id="305" r:id="rId39"/>
    <p:sldId id="266" r:id="rId40"/>
    <p:sldId id="306" r:id="rId41"/>
    <p:sldId id="298" r:id="rId42"/>
    <p:sldId id="300" r:id="rId43"/>
    <p:sldId id="307" r:id="rId44"/>
    <p:sldId id="309" r:id="rId45"/>
    <p:sldId id="308" r:id="rId46"/>
    <p:sldId id="278"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83469"/>
  </p:normalViewPr>
  <p:slideViewPr>
    <p:cSldViewPr snapToGrid="0" snapToObjects="1">
      <p:cViewPr>
        <p:scale>
          <a:sx n="50" d="100"/>
          <a:sy n="50" d="100"/>
        </p:scale>
        <p:origin x="33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t>Hi, this is Professor Bell. In this lesson, we’ll begin to investigate security concerns in software engineering - starting with a discussion of security threats.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such threats occur?</a:t>
            </a:r>
          </a:p>
          <a:p>
            <a:r>
              <a:rPr lang="en-US" dirty="0"/>
              <a:t>Here is the code for the express handler that generates the page in the screenshot.</a:t>
            </a:r>
          </a:p>
        </p:txBody>
      </p:sp>
    </p:spTree>
    <p:extLst>
      <p:ext uri="{BB962C8B-B14F-4D97-AF65-F5344CB8AC3E}">
        <p14:creationId xmlns:p14="http://schemas.microsoft.com/office/powerpoint/2010/main" val="197952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that there is a user input (the student ID) that flows directly into the response</a:t>
            </a:r>
          </a:p>
        </p:txBody>
      </p:sp>
    </p:spTree>
    <p:extLst>
      <p:ext uri="{BB962C8B-B14F-4D97-AF65-F5344CB8AC3E}">
        <p14:creationId xmlns:p14="http://schemas.microsoft.com/office/powerpoint/2010/main" val="2018569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an ID like this one, it will allow the attacker to change the contents on the page.</a:t>
            </a:r>
          </a:p>
          <a:p>
            <a:endParaRPr lang="en-US" dirty="0"/>
          </a:p>
          <a:p>
            <a:r>
              <a:rPr lang="en-US" dirty="0"/>
              <a:t>When you open this link in Chrome, it will show the alert on the left, and then the message on the right.</a:t>
            </a:r>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668364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this past fall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p:txBody>
      </p:sp>
    </p:spTree>
    <p:extLst>
      <p:ext uri="{BB962C8B-B14F-4D97-AF65-F5344CB8AC3E}">
        <p14:creationId xmlns:p14="http://schemas.microsoft.com/office/powerpoint/2010/main" val="1135451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449734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(read slide)</a:t>
            </a:r>
          </a:p>
          <a:p>
            <a:endParaRPr lang="en-US" dirty="0"/>
          </a:p>
          <a:p>
            <a:r>
              <a:rPr lang="en-US" dirty="0"/>
              <a:t>Note: </a:t>
            </a:r>
            <a:r>
              <a:rPr dirty="0"/>
              <a:t>Usually we trust our code to be bug-free. That’s usually not a great assumption.</a:t>
            </a:r>
            <a:endParaRPr lang="en-US" dirty="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see several approaches that we might consider to mitigate these three broad classes of threats, starting with the first.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81163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4138839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a:t>
            </a:r>
          </a:p>
        </p:txBody>
      </p:sp>
    </p:spTree>
    <p:extLst>
      <p:ext uri="{BB962C8B-B14F-4D97-AF65-F5344CB8AC3E}">
        <p14:creationId xmlns:p14="http://schemas.microsoft.com/office/powerpoint/2010/main" val="2064678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a:t>
            </a:r>
            <a:r>
              <a:rPr lang="en-US" dirty="0" err="1"/>
              <a:t>vulnerabiltiies</a:t>
            </a:r>
            <a:r>
              <a:rPr lang="en-US" dirty="0"/>
              <a:t>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The graphic shows a realistic chain of attacks on NPM,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 is motivated here only to sell products to enterprise customers to try to fix things, but it’s really a community problem.</a:t>
            </a:r>
          </a:p>
        </p:txBody>
      </p:sp>
    </p:spTree>
    <p:extLst>
      <p:ext uri="{BB962C8B-B14F-4D97-AF65-F5344CB8AC3E}">
        <p14:creationId xmlns:p14="http://schemas.microsoft.com/office/powerpoint/2010/main" val="26635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r>
              <a:rPr lang="en-US" dirty="0"/>
              <a:t>(read slide; the C/TS thing is about buffer overflows being a huge problem in C but </a:t>
            </a:r>
            <a:r>
              <a:rPr lang="en-US" dirty="0" err="1"/>
              <a:t>obivoulsy</a:t>
            </a:r>
            <a:r>
              <a:rPr lang="en-US" dirty="0"/>
              <a:t> not in TS)</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maintains a top-ten ranking based on their severity and frequency. Here are the top 5. We will discuss these specific vulnerabilities, and strategies that you can use to defend against them.</a:t>
            </a:r>
          </a:p>
        </p:txBody>
      </p:sp>
    </p:spTree>
    <p:extLst>
      <p:ext uri="{BB962C8B-B14F-4D97-AF65-F5344CB8AC3E}">
        <p14:creationId xmlns:p14="http://schemas.microsoft.com/office/powerpoint/2010/main" val="3975334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a:t>
            </a:r>
            <a:r>
              <a:rPr lang="en-US" dirty="0" err="1"/>
              <a:t>escalaltion</a:t>
            </a:r>
            <a:r>
              <a:rPr lang="en-US" dirty="0"/>
              <a:t> – attackers can masquerade as other users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General fixes on slide.</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 fixes on slide. Notes:</a:t>
            </a:r>
          </a:p>
          <a:p>
            <a:r>
              <a:rPr lang="en-US" dirty="0"/>
              <a:t>Validation -&gt; certificates should be relatively short time-limited to limit damage in case they are compromised. Hence, important to check and not ignore expiration date of certificate</a:t>
            </a:r>
          </a:p>
          <a:p>
            <a:r>
              <a:rPr lang="en-US" dirty="0"/>
              <a:t>Application secrets – we talked about that last week in the context of static analysis, it’s what’s shown on the right</a:t>
            </a:r>
          </a:p>
        </p:txBody>
      </p:sp>
    </p:spTree>
    <p:extLst>
      <p:ext uri="{BB962C8B-B14F-4D97-AF65-F5344CB8AC3E}">
        <p14:creationId xmlns:p14="http://schemas.microsoft.com/office/powerpoint/2010/main" val="3155985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Automated credential checkers can help detect secrets that get inadvertently checked into a repository. We discussed this static analysis last week.</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(Read slide)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Key idea is that you can use a system to dynamically authorize access to external secrets using internal secrets.</a:t>
            </a:r>
          </a:p>
          <a:p>
            <a:pPr marL="0" marR="0" lvl="0" indent="0" defTabSz="457200" eaLnBrk="1" fontAlgn="auto" latinLnBrk="0" hangingPunct="1">
              <a:lnSpc>
                <a:spcPct val="117999"/>
              </a:lnSpc>
              <a:spcBef>
                <a:spcPts val="0"/>
              </a:spcBef>
              <a:spcAft>
                <a:spcPts val="0"/>
              </a:spcAft>
              <a:buClrTx/>
              <a:buSzTx/>
              <a:buFontTx/>
              <a:buNone/>
              <a:tabLst/>
              <a:defRPr/>
            </a:pPr>
            <a:r>
              <a:rPr lang="en-US" dirty="0"/>
              <a:t>Left side of figure (identity validation) shows authentication methods that clients (humans or machines) can use to prove their identity when requesting access to a secret credential. </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vault checks policies that YOU define to say which users or services should have access to which secrets (bottom of figure, “</a:t>
            </a:r>
            <a:r>
              <a:rPr lang="en-US" dirty="0" err="1"/>
              <a:t>authoriziation</a:t>
            </a: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right side of the figure shows various kinds of secrets that the vault might provide. Simplest form is providing access to key/value pairs (think about how GitHub actions stores “secrets” as simple key/value pairs, students added their </a:t>
            </a:r>
            <a:r>
              <a:rPr lang="en-US" dirty="0" err="1"/>
              <a:t>twilio</a:t>
            </a:r>
            <a:r>
              <a:rPr lang="en-US" dirty="0"/>
              <a:t> and Heroku secrets there).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Vaults allow for much more powerful, automated behavior when providing secrets - they might be able to automatically generate time-limited secrets for specific providers. For example, instead of providing AWS credentials, the vault might use its own AWS credentials to generate new, short-lived (e.g. 24 hours?) credentials that can be used to access the relevant AWS services. This limits the exposure of these secrets: even if they are breached, after a day the risk subsides.</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a:t>Vaults also support auditing.</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err="1"/>
              <a:t>Hashicorp</a:t>
            </a:r>
            <a:r>
              <a:rPr lang="en-US" dirty="0"/>
              <a:t> vault (where this image comes from) is an example of a secret </a:t>
            </a:r>
            <a:r>
              <a:rPr lang="en-US" dirty="0" err="1"/>
              <a:t>managmenet</a:t>
            </a:r>
            <a:r>
              <a:rPr lang="en-US" dirty="0"/>
              <a:t> tool, it is available as OSS, or cloud-hosted. Even though the OSS version is “free”, it is non-trivial to set up such a system and integrate it with an app. But, can be much better than putting secrets directly in code.</a:t>
            </a:r>
          </a:p>
        </p:txBody>
      </p:sp>
    </p:spTree>
    <p:extLst>
      <p:ext uri="{BB962C8B-B14F-4D97-AF65-F5344CB8AC3E}">
        <p14:creationId xmlns:p14="http://schemas.microsoft.com/office/powerpoint/2010/main" val="3170941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a:t>
            </a:r>
          </a:p>
        </p:txBody>
      </p:sp>
    </p:spTree>
    <p:extLst>
      <p:ext uri="{BB962C8B-B14F-4D97-AF65-F5344CB8AC3E}">
        <p14:creationId xmlns:p14="http://schemas.microsoft.com/office/powerpoint/2010/main" val="504054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We also briefly discussed this weakness last week in the context of static </a:t>
            </a:r>
            <a:r>
              <a:rPr lang="en-US" dirty="0" err="1"/>
              <a:t>anlaysis</a:t>
            </a:r>
            <a:r>
              <a:rPr lang="en-US" dirty="0"/>
              <a:t>. As a refresher…</a:t>
            </a:r>
          </a:p>
          <a:p>
            <a:r>
              <a:rPr lang="en-US" dirty="0"/>
              <a:t>(point out figure on left shows risk window, figure on right show result of static analysis to find vulnerable dependencies and suggest upgrades)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This recent research study compared the results of </a:t>
            </a:r>
            <a:r>
              <a:rPr lang="en-US" dirty="0" err="1"/>
              <a:t>sevral</a:t>
            </a:r>
            <a:r>
              <a:rPr lang="en-US" dirty="0"/>
              <a:t> different vulnerable dependency analysis tools for both java (where dependencies are managed using a tool called maven) and </a:t>
            </a:r>
            <a:r>
              <a:rPr lang="en-US" dirty="0" err="1"/>
              <a:t>javascript</a:t>
            </a:r>
            <a:r>
              <a:rPr lang="en-US" dirty="0"/>
              <a:t> (dependencies through NPM).</a:t>
            </a:r>
          </a:p>
          <a:p>
            <a:br>
              <a:rPr lang="en-US" dirty="0"/>
            </a:br>
            <a:r>
              <a:rPr lang="en-US" dirty="0"/>
              <a:t>Figures show generally high variability in overlap of reports. Full details and analysis in the referenced study. Some tools reported far fewer results due to tooling </a:t>
            </a:r>
            <a:r>
              <a:rPr lang="en-US" dirty="0" err="1"/>
              <a:t>limtiations</a:t>
            </a:r>
            <a:r>
              <a:rPr lang="en-US" dirty="0"/>
              <a:t> (only OWASP DC and </a:t>
            </a:r>
            <a:r>
              <a:rPr lang="en-US" dirty="0" err="1"/>
              <a:t>WhiteSource</a:t>
            </a:r>
            <a:r>
              <a:rPr lang="en-US" dirty="0"/>
              <a:t> detected that some java projects included JS, and that there were then dependencies in that included JS).</a:t>
            </a:r>
          </a:p>
          <a:p>
            <a:endParaRPr lang="en-US" dirty="0"/>
          </a:p>
          <a:p>
            <a:r>
              <a:rPr lang="en-US" dirty="0"/>
              <a:t>Each tool also relies on its own mapping of  component version to vulnerabilities, which can result in variable performance.</a:t>
            </a:r>
          </a:p>
          <a:p>
            <a:endParaRPr lang="en-US" dirty="0"/>
          </a:p>
          <a:p>
            <a:r>
              <a:rPr lang="en-US" dirty="0"/>
              <a:t>Commercial tool B (‘com b’) only reported </a:t>
            </a:r>
            <a:r>
              <a:rPr lang="en-US" dirty="0" err="1"/>
              <a:t>vulnerabiltieis</a:t>
            </a:r>
            <a:r>
              <a:rPr lang="en-US" dirty="0"/>
              <a:t> that were actually used during runtime (measured what was used by integration tests). Could be a good idea, or a bad idea.</a:t>
            </a:r>
          </a:p>
          <a:p>
            <a:endParaRPr lang="en-US" dirty="0"/>
          </a:p>
          <a:p>
            <a:r>
              <a:rPr lang="en-US" dirty="0"/>
              <a:t>Summary: These tools can be useful, but should not necessarily be relied upon.</a:t>
            </a:r>
            <a:endParaRPr dirty="0"/>
          </a:p>
        </p:txBody>
      </p:sp>
    </p:spTree>
    <p:extLst>
      <p:ext uri="{BB962C8B-B14F-4D97-AF65-F5344CB8AC3E}">
        <p14:creationId xmlns:p14="http://schemas.microsoft.com/office/powerpoint/2010/main" val="2571326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Growing trend of political mayhem-inducing attacks: even if not stealing sensitive information, disabling many services simultaneously may be an objective for a nation-state scale attacker</a:t>
            </a:r>
          </a:p>
          <a:p>
            <a:endParaRPr lang="en-US" dirty="0"/>
          </a:p>
        </p:txBody>
      </p:sp>
    </p:spTree>
    <p:extLst>
      <p:ext uri="{BB962C8B-B14F-4D97-AF65-F5344CB8AC3E}">
        <p14:creationId xmlns:p14="http://schemas.microsoft.com/office/powerpoint/2010/main" val="2764204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rPr dirty="0"/>
              <a:t>Next, will discuss specific vulnerabilities, and ways to mitigate them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(Read slide)</a:t>
            </a:r>
          </a:p>
          <a:p>
            <a:endParaRPr lang="en-US" dirty="0"/>
          </a:p>
          <a:p>
            <a:r>
              <a:rPr dirty="0"/>
              <a:t>This lesson will focus on threats. The following lesson will focus on detecting and removing vulnerabilities</a:t>
            </a:r>
            <a:endParaRPr lang="en-US"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broad category of threat</a:t>
            </a:r>
            <a:r>
              <a:rPr lang="en-US" sz="2200" dirty="0">
                <a:effectLst/>
                <a:latin typeface="+mn-lt"/>
                <a:ea typeface="+mn-ea"/>
                <a:cs typeface="+mn-cs"/>
                <a:sym typeface="Helvetica Neue"/>
              </a:rPr>
              <a:t>: Code that can be controlled by user (e.g. code that runs on a user’s device). Since we can’t trust the user’s runtime (browser, OS, CPU) to faithfully execute exactly our code (and to keep it confidential!), we shouldn’t trust that some authentication code goes in code that runs in a user’s browser.</a:t>
            </a:r>
          </a:p>
        </p:txBody>
      </p:sp>
    </p:spTree>
    <p:extLst>
      <p:ext uri="{BB962C8B-B14F-4D97-AF65-F5344CB8AC3E}">
        <p14:creationId xmlns:p14="http://schemas.microsoft.com/office/powerpoint/2010/main" val="223982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general fix to this is to move that sensitive code into our backend, which we should, hopefully, trust to </a:t>
            </a:r>
            <a:r>
              <a:rPr lang="en-US" dirty="0" err="1"/>
              <a:t>faithfuly</a:t>
            </a:r>
            <a:r>
              <a:rPr lang="en-US" dirty="0"/>
              <a:t> execute the code</a:t>
            </a:r>
          </a:p>
        </p:txBody>
      </p:sp>
    </p:spTree>
    <p:extLst>
      <p:ext uri="{BB962C8B-B14F-4D97-AF65-F5344CB8AC3E}">
        <p14:creationId xmlns:p14="http://schemas.microsoft.com/office/powerpoint/2010/main" val="166381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nvd.nist.gov/vuln/detail/CVE-2021-44228"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2.png"/><Relationship Id="rId4" Type="http://schemas.openxmlformats.org/officeDocument/2006/relationships/hyperlink" Target="https://duo.com/decipher/apt41-compromised-six-state-government-networ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hyperlink" Target="http://amazon.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itguardian.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learn.hashicorp.com/tutorials/vault/getting-started-intro?in=vault/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hyperlink" Target="https://dl.acm.org/doi/10.1145/3475716.3475769"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 &amp; CS 5500</a:t>
            </a:r>
          </a:p>
          <a:p>
            <a:pPr>
              <a:defRPr>
                <a:solidFill>
                  <a:srgbClr val="005493"/>
                </a:solidFill>
              </a:defRPr>
            </a:pP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dirty="0"/>
              <a:t>Lecture </a:t>
            </a:r>
            <a:r>
              <a:rPr lang="en-US" dirty="0"/>
              <a:t>10</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2593273"/>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a:solidFill>
                  <a:srgbClr val="000000"/>
                </a:solidFill>
              </a:rPr>
              <a:t>app.</a:t>
            </a:r>
            <a:r>
              <a:rPr>
                <a:solidFill>
                  <a:srgbClr val="66187A"/>
                </a:solidFill>
              </a:rPr>
              <a:t>get</a:t>
            </a:r>
            <a:r>
              <a:rPr b="0">
                <a:solidFill>
                  <a:srgbClr val="000000"/>
                </a:solidFill>
              </a:rPr>
              <a:t>(</a:t>
            </a:r>
            <a:r>
              <a:t>'/transcripts/:id'</a:t>
            </a:r>
            <a:r>
              <a:rPr b="0">
                <a:solidFill>
                  <a:srgbClr val="000000"/>
                </a:solidFill>
              </a:rPr>
              <a:t>, (req, res) =&gt; {</a:t>
            </a:r>
          </a:p>
          <a:p>
            <a:pPr algn="l" defTabSz="457200">
              <a:defRPr sz="2500" i="1">
                <a:solidFill>
                  <a:srgbClr val="808080"/>
                </a:solidFill>
                <a:latin typeface="Courier"/>
                <a:ea typeface="Courier"/>
                <a:cs typeface="Courier"/>
                <a:sym typeface="Courier"/>
              </a:defRPr>
            </a:pPr>
            <a:r>
              <a:rPr i="0">
                <a:solidFill>
                  <a:srgbClr val="000000"/>
                </a:solidFill>
              </a:rPr>
              <a:t>  </a:t>
            </a:r>
            <a:r>
              <a:t>// req.params to get components of the path</a:t>
            </a:r>
          </a:p>
          <a:p>
            <a:pPr algn="l" defTabSz="457200">
              <a:defRPr sz="2500">
                <a:solidFill>
                  <a:srgbClr val="000000"/>
                </a:solidFill>
                <a:latin typeface="Courier"/>
                <a:ea typeface="Courier"/>
                <a:cs typeface="Courier"/>
                <a:sym typeface="Courier"/>
              </a:defRPr>
            </a:pPr>
            <a:r>
              <a:rPr i="1">
                <a:solidFill>
                  <a:srgbClr val="808080"/>
                </a:solidFill>
              </a:rPr>
              <a:t>  </a:t>
            </a:r>
            <a:r>
              <a:rPr b="1">
                <a:solidFill>
                  <a:srgbClr val="011480"/>
                </a:solidFill>
              </a:rPr>
              <a:t>const </a:t>
            </a:r>
            <a:r>
              <a:t>{</a:t>
            </a:r>
            <a:r>
              <a:rPr>
                <a:solidFill>
                  <a:srgbClr val="458383"/>
                </a:solidFill>
              </a:rPr>
              <a:t>id</a:t>
            </a:r>
            <a:r>
              <a:t>} = req.</a:t>
            </a:r>
            <a:r>
              <a:rPr b="1">
                <a:solidFill>
                  <a:srgbClr val="66187A"/>
                </a:solidFill>
              </a:rPr>
              <a:t>params</a:t>
            </a:r>
            <a:r>
              <a:t>;</a:t>
            </a:r>
          </a:p>
          <a:p>
            <a:pPr algn="l" defTabSz="457200">
              <a:defRPr sz="2500">
                <a:solidFill>
                  <a:srgbClr val="000000"/>
                </a:solidFill>
                <a:latin typeface="Courier"/>
                <a:ea typeface="Courier"/>
                <a:cs typeface="Courier"/>
                <a:sym typeface="Courier"/>
              </a:defRPr>
            </a:pPr>
            <a:r>
              <a:t>  </a:t>
            </a:r>
            <a:r>
              <a:rPr b="1">
                <a:solidFill>
                  <a:srgbClr val="011480"/>
                </a:solidFill>
              </a:rPr>
              <a:t>const </a:t>
            </a:r>
            <a:r>
              <a:rPr>
                <a:solidFill>
                  <a:srgbClr val="458383"/>
                </a:solidFill>
              </a:rPr>
              <a:t>theTranscript </a:t>
            </a:r>
            <a:r>
              <a:t>= db.</a:t>
            </a:r>
            <a:r>
              <a:rPr i="1"/>
              <a:t>getTranscript</a:t>
            </a:r>
            <a:r>
              <a:t>(</a:t>
            </a:r>
            <a:r>
              <a:rPr i="1"/>
              <a:t>parseInt</a:t>
            </a:r>
            <a:r>
              <a:t>(</a:t>
            </a:r>
            <a:r>
              <a:rPr>
                <a:solidFill>
                  <a:srgbClr val="458383"/>
                </a:solidFill>
              </a:rPr>
              <a:t>id</a:t>
            </a:r>
            <a:r>
              <a:t>));</a:t>
            </a:r>
          </a:p>
          <a:p>
            <a:pPr algn="l" defTabSz="457200">
              <a:defRPr sz="2500">
                <a:solidFill>
                  <a:srgbClr val="458383"/>
                </a:solidFill>
                <a:latin typeface="Courier"/>
                <a:ea typeface="Courier"/>
                <a:cs typeface="Courier"/>
                <a:sym typeface="Courier"/>
              </a:defRPr>
            </a:pPr>
            <a:r>
              <a:rPr>
                <a:solidFill>
                  <a:srgbClr val="000000"/>
                </a:solidFill>
              </a:rPr>
              <a:t>  </a:t>
            </a:r>
            <a:r>
              <a:rPr b="1">
                <a:solidFill>
                  <a:srgbClr val="011480"/>
                </a:solidFill>
              </a:rPr>
              <a:t>if </a:t>
            </a:r>
            <a:r>
              <a:rPr>
                <a:solidFill>
                  <a:srgbClr val="000000"/>
                </a:solidFill>
              </a:rPr>
              <a:t>(</a:t>
            </a:r>
            <a:r>
              <a:t>theTranscript </a:t>
            </a:r>
            <a:r>
              <a:rPr>
                <a:solidFill>
                  <a:srgbClr val="000000"/>
                </a:solidFill>
              </a:rPr>
              <a:t>=== </a:t>
            </a:r>
            <a:r>
              <a:rPr b="1">
                <a:solidFill>
                  <a:srgbClr val="011480"/>
                </a:solidFill>
              </a:rPr>
              <a:t>undefined</a:t>
            </a:r>
            <a:r>
              <a:rPr>
                <a:solidFill>
                  <a:srgbClr val="000000"/>
                </a:solidFill>
              </a:rPr>
              <a:t>) {</a:t>
            </a:r>
          </a:p>
          <a:p>
            <a:pPr algn="l" defTabSz="457200">
              <a:defRPr sz="2500" b="1">
                <a:solidFill>
                  <a:srgbClr val="018001"/>
                </a:solidFill>
                <a:latin typeface="Courier"/>
                <a:ea typeface="Courier"/>
                <a:cs typeface="Courier"/>
                <a:sym typeface="Courier"/>
              </a:defRPr>
            </a:pPr>
            <a:r>
              <a:rPr b="0">
                <a:solidFill>
                  <a:srgbClr val="000000"/>
                </a:solidFill>
              </a:rPr>
              <a:t>    res.</a:t>
            </a:r>
            <a:r>
              <a:rPr b="0">
                <a:solidFill>
                  <a:srgbClr val="7A7A43"/>
                </a:solidFill>
              </a:rPr>
              <a:t>status</a:t>
            </a:r>
            <a:r>
              <a:rPr b="0">
                <a:solidFill>
                  <a:srgbClr val="000000"/>
                </a:solidFill>
              </a:rPr>
              <a:t>(</a:t>
            </a:r>
            <a:r>
              <a:rPr b="0">
                <a:solidFill>
                  <a:srgbClr val="0432FF"/>
                </a:solidFill>
              </a:rPr>
              <a:t>404</a:t>
            </a:r>
            <a:r>
              <a:rPr b="0">
                <a:solidFill>
                  <a:srgbClr val="000000"/>
                </a:solidFill>
              </a:rPr>
              <a:t>).</a:t>
            </a:r>
            <a:r>
              <a:rPr>
                <a:solidFill>
                  <a:srgbClr val="66187A"/>
                </a:solidFill>
              </a:rPr>
              <a:t>send</a:t>
            </a:r>
            <a:r>
              <a:rPr b="0">
                <a:solidFill>
                  <a:srgbClr val="000000"/>
                </a:solidFill>
              </a:rPr>
              <a:t>(</a:t>
            </a:r>
            <a:r>
              <a:t>`No student with id = </a:t>
            </a:r>
            <a:r>
              <a:rPr b="0">
                <a:solidFill>
                  <a:srgbClr val="000000"/>
                </a:solidFill>
              </a:rPr>
              <a:t>${</a:t>
            </a:r>
            <a:r>
              <a:rPr b="0">
                <a:solidFill>
                  <a:srgbClr val="458383"/>
                </a:solidFill>
              </a:rPr>
              <a:t>id</a:t>
            </a:r>
            <a:r>
              <a:rPr b="0">
                <a:solidFill>
                  <a:srgbClr val="000000"/>
                </a:solidFill>
              </a:rPr>
              <a:t>}</a:t>
            </a:r>
            <a:r>
              <a:t>`</a:t>
            </a:r>
            <a:r>
              <a:rPr b="0">
                <a:solidFill>
                  <a:srgbClr val="000000"/>
                </a:solidFill>
              </a:rPr>
              <a:t>);</a:t>
            </a: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  {</a:t>
            </a:r>
          </a:p>
          <a:p>
            <a:pPr algn="l" defTabSz="457200">
              <a:defRPr sz="2500">
                <a:solidFill>
                  <a:srgbClr val="458383"/>
                </a:solidFill>
                <a:latin typeface="Courier"/>
                <a:ea typeface="Courier"/>
                <a:cs typeface="Courier"/>
                <a:sym typeface="Courier"/>
              </a:defRPr>
            </a:pPr>
            <a:r>
              <a:rPr>
                <a:solidFill>
                  <a:srgbClr val="000000"/>
                </a:solidFill>
              </a:rPr>
              <a:t>    res.</a:t>
            </a:r>
            <a:r>
              <a:rPr>
                <a:solidFill>
                  <a:srgbClr val="7A7A43"/>
                </a:solidFill>
              </a:rPr>
              <a:t>status</a:t>
            </a:r>
            <a:r>
              <a:rPr>
                <a:solidFill>
                  <a:srgbClr val="000000"/>
                </a:solidFill>
              </a:rPr>
              <a:t>(</a:t>
            </a:r>
            <a:r>
              <a:rPr>
                <a:solidFill>
                  <a:srgbClr val="0432FF"/>
                </a:solidFill>
              </a:rPr>
              <a:t>200</a:t>
            </a:r>
            <a:r>
              <a:rPr>
                <a:solidFill>
                  <a:srgbClr val="000000"/>
                </a:solidFill>
              </a:rPr>
              <a:t>).</a:t>
            </a:r>
            <a:r>
              <a:rPr b="1">
                <a:solidFill>
                  <a:srgbClr val="66187A"/>
                </a:solidFill>
              </a:rPr>
              <a:t>send</a:t>
            </a:r>
            <a:r>
              <a:rPr>
                <a:solidFill>
                  <a:srgbClr val="000000"/>
                </a:solidFill>
              </a:rPr>
              <a:t>(</a:t>
            </a:r>
            <a:r>
              <a:t>theTranscript</a:t>
            </a:r>
            <a:r>
              <a:rPr>
                <a:solidFill>
                  <a:srgbClr val="000000"/>
                </a:solidFill>
              </a:rPr>
              <a:t>);</a:t>
            </a: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Data controlled by a user flowing into our trusted codebase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Cross-site scripting (XSS)</a:t>
            </a:r>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23991" y="2415473"/>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Cross-site scripting (XSS)</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00"/>
                </a:solidFill>
                <a:hlinkClick r:id="rId4"/>
              </a:defRPr>
            </a:lvl1pPr>
          </a:lstStyle>
          <a:p>
            <a:pPr>
              <a:defRPr u="none"/>
            </a:pPr>
            <a:r>
              <a:rPr u="sng">
                <a:hlinkClick r:id="rId4"/>
              </a:rPr>
              <a:t>/transcripts/%3Ch1%3e…</a:t>
            </a:r>
          </a:p>
        </p:txBody>
      </p:sp>
      <p:sp>
        <p:nvSpPr>
          <p:cNvPr id="18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2415473"/>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3884624"/>
            <a:ext cx="7912101" cy="9473010"/>
          </a:xfrm>
          <a:custGeom>
            <a:avLst/>
            <a:gdLst/>
            <a:ahLst/>
            <a:cxnLst>
              <a:cxn ang="0">
                <a:pos x="wd2" y="hd2"/>
              </a:cxn>
              <a:cxn ang="5400000">
                <a:pos x="wd2" y="hd2"/>
              </a:cxn>
              <a:cxn ang="10800000">
                <a:pos x="wd2" y="hd2"/>
              </a:cxn>
              <a:cxn ang="16200000">
                <a:pos x="wd2" y="hd2"/>
              </a:cxn>
            </a:cxnLst>
            <a:rect l="0" t="0" r="r" b="b"/>
            <a:pathLst>
              <a:path w="21600" h="21600" extrusionOk="0">
                <a:moveTo>
                  <a:pt x="3594" y="0"/>
                </a:moveTo>
                <a:lnTo>
                  <a:pt x="1457" y="5676"/>
                </a:lnTo>
                <a:lnTo>
                  <a:pt x="1068" y="5676"/>
                </a:lnTo>
                <a:cubicBezTo>
                  <a:pt x="478" y="5676"/>
                  <a:pt x="0" y="6075"/>
                  <a:pt x="0" y="6568"/>
                </a:cubicBezTo>
                <a:lnTo>
                  <a:pt x="0" y="20708"/>
                </a:lnTo>
                <a:cubicBezTo>
                  <a:pt x="0" y="21201"/>
                  <a:pt x="478" y="21600"/>
                  <a:pt x="1068" y="21600"/>
                </a:cubicBezTo>
                <a:lnTo>
                  <a:pt x="20532" y="21600"/>
                </a:lnTo>
                <a:cubicBezTo>
                  <a:pt x="21122" y="21600"/>
                  <a:pt x="21600" y="21201"/>
                  <a:pt x="21600" y="20708"/>
                </a:cubicBezTo>
                <a:lnTo>
                  <a:pt x="21600" y="6568"/>
                </a:lnTo>
                <a:cubicBezTo>
                  <a:pt x="21600" y="6075"/>
                  <a:pt x="21122" y="5676"/>
                  <a:pt x="20532" y="5676"/>
                </a:cubicBezTo>
                <a:lnTo>
                  <a:pt x="5730" y="5676"/>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 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2635250"/>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dirty="0"/>
              <a:t>Threat Models</a:t>
            </a:r>
            <a:r>
              <a:rPr lang="en-US" dirty="0"/>
              <a:t> capture these tradeoffs</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prstGeom prst="rect">
            <a:avLst/>
          </a:prstGeom>
        </p:spPr>
        <p:txBody>
          <a:bodyPr/>
          <a:lstStyle/>
          <a:p>
            <a:r>
              <a:rPr dirty="0"/>
              <a:t>What is being defended?</a:t>
            </a:r>
          </a:p>
          <a:p>
            <a:pPr lvl="1"/>
            <a:r>
              <a:rPr dirty="0"/>
              <a:t>What resources are important to defend?</a:t>
            </a:r>
          </a:p>
          <a:p>
            <a:pPr lvl="1"/>
            <a:r>
              <a:rPr dirty="0"/>
              <a:t>What malicious actors exist and what attacks might they employ?</a:t>
            </a:r>
          </a:p>
          <a:p>
            <a:r>
              <a:rPr dirty="0"/>
              <a:t>Who do we trust?</a:t>
            </a:r>
          </a:p>
          <a:p>
            <a:pPr lvl="1"/>
            <a:r>
              <a:rPr dirty="0"/>
              <a:t>What entities or parts of system can be considered secure and trusted</a:t>
            </a:r>
          </a:p>
          <a:p>
            <a:pPr lvl="1"/>
            <a:r>
              <a:rPr dirty="0"/>
              <a:t>Have to trust </a:t>
            </a:r>
            <a:r>
              <a:rPr b="1" dirty="0"/>
              <a:t>something</a:t>
            </a:r>
            <a:r>
              <a:rPr dirty="0"/>
              <a:t>!</a:t>
            </a:r>
          </a:p>
          <a:p>
            <a:pPr lvl="1"/>
            <a:r>
              <a:rPr dirty="0"/>
              <a:t>Never trust remote users (especially remote users!)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fontScale="90000"/>
          </a:bodyPr>
          <a:lstStyle/>
          <a:p>
            <a:r>
              <a:rPr lang="en-US" dirty="0"/>
              <a:t>Mitigating security threats in software engineering</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For these threats:</a:t>
            </a:r>
          </a:p>
          <a:p>
            <a:pPr lvl="1"/>
            <a:r>
              <a:rPr lang="en-US" b="1" dirty="0"/>
              <a:t>Threat category: Code that runs in an untrusted environment</a:t>
            </a:r>
          </a:p>
          <a:p>
            <a:pPr lvl="1"/>
            <a:r>
              <a:rPr lang="en-US" dirty="0"/>
              <a:t>Threat category: Inputs that are controlled by an untrusted user</a:t>
            </a:r>
          </a:p>
          <a:p>
            <a:pPr lvl="1"/>
            <a:r>
              <a:rPr lang="en-US" dirty="0"/>
              <a:t>Threat category: Software supply chain</a:t>
            </a:r>
          </a:p>
          <a:p>
            <a:r>
              <a:rPr lang="en-US" dirty="0"/>
              <a:t>Recurring theme: No silver bullet</a:t>
            </a:r>
          </a:p>
        </p:txBody>
      </p:sp>
    </p:spTree>
    <p:extLst>
      <p:ext uri="{BB962C8B-B14F-4D97-AF65-F5344CB8AC3E}">
        <p14:creationId xmlns:p14="http://schemas.microsoft.com/office/powerpoint/2010/main" val="185434587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costs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47" name="Slide bullet text"/>
          <p:cNvSpPr txBox="1">
            <a:spLocks noGrp="1"/>
          </p:cNvSpPr>
          <p:nvPr>
            <p:ph type="body" idx="1"/>
          </p:nvPr>
        </p:nvSpPr>
        <p:spPr>
          <a:prstGeom prst="rect">
            <a:avLst/>
          </a:prstGeom>
        </p:spPr>
        <p:txBody>
          <a:bodyPr/>
          <a:lstStyle/>
          <a:p>
            <a:endParaRPr/>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61474" y="1064418"/>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69" name="Image" descr="Image"/>
          <p:cNvPicPr>
            <a:picLocks noChangeAspect="1"/>
          </p:cNvPicPr>
          <p:nvPr/>
        </p:nvPicPr>
        <p:blipFill>
          <a:blip r:embed="rId5"/>
          <a:stretch>
            <a:fillRect/>
          </a:stretch>
        </p:blipFill>
        <p:spPr>
          <a:xfrm>
            <a:off x="11278258" y="4035590"/>
            <a:ext cx="2071689" cy="3321845"/>
          </a:xfrm>
          <a:prstGeom prst="rect">
            <a:avLst/>
          </a:prstGeom>
          <a:ln w="12700">
            <a:miter lim="400000"/>
          </a:ln>
        </p:spPr>
      </p:pic>
      <p:pic>
        <p:nvPicPr>
          <p:cNvPr id="270" name="Image" descr="Image"/>
          <p:cNvPicPr>
            <a:picLocks noChangeAspect="1"/>
          </p:cNvPicPr>
          <p:nvPr/>
        </p:nvPicPr>
        <p:blipFill>
          <a:blip r:embed="rId6"/>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87" name="Preventing the man-in-the-middle with SS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Preventing the man-in-the-middle with SSL</a:t>
            </a:r>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response</a:t>
            </a:r>
          </a:p>
        </p:txBody>
      </p:sp>
      <p:pic>
        <p:nvPicPr>
          <p:cNvPr id="301" name="Image" descr="Image"/>
          <p:cNvPicPr>
            <a:picLocks noChangeAspect="1"/>
          </p:cNvPicPr>
          <p:nvPr/>
        </p:nvPicPr>
        <p:blipFill>
          <a:blip r:embed="rId5"/>
          <a:stretch>
            <a:fillRect/>
          </a:stretch>
        </p:blipFill>
        <p:spPr>
          <a:xfrm>
            <a:off x="11942402" y="4693080"/>
            <a:ext cx="2071688" cy="3321845"/>
          </a:xfrm>
          <a:prstGeom prst="rect">
            <a:avLst/>
          </a:prstGeom>
          <a:ln w="12700">
            <a:miter lim="400000"/>
          </a:ln>
        </p:spPr>
      </p:pic>
      <p:sp>
        <p:nvSpPr>
          <p:cNvPr id="302" name="Dingbat X"/>
          <p:cNvSpPr/>
          <p:nvPr/>
        </p:nvSpPr>
        <p:spPr>
          <a:xfrm>
            <a:off x="12400131" y="5358255"/>
            <a:ext cx="1156230" cy="1366281"/>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7"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8"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9"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7" animBg="1" advAuto="0"/>
      <p:bldP spid="325" grpId="8" animBg="1" advAuto="0"/>
      <p:bldP spid="329" grpId="4" animBg="1" advAuto="0"/>
      <p:bldP spid="332" grpId="5" animBg="1" advAuto="0"/>
      <p:bldP spid="338" grpId="9"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1" animBg="1" advAuto="0"/>
      <p:bldP spid="352"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a:p>
            <a:r>
              <a:rPr lang="en-US" dirty="0"/>
              <a:t>Simple fix: Prohibit such inputs using input validation</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1674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Consider threats at each phase</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13136699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as non-functional requirements</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CIA: An overview of security properties</a:t>
            </a:r>
          </a:p>
        </p:txBody>
      </p:sp>
      <p:sp>
        <p:nvSpPr>
          <p:cNvPr id="135" name="Confidentiality: is information disclosed to unauthorized individuals?…"/>
          <p:cNvSpPr txBox="1">
            <a:spLocks noGrp="1"/>
          </p:cNvSpPr>
          <p:nvPr>
            <p:ph type="body" idx="1"/>
          </p:nvPr>
        </p:nvSpPr>
        <p:spPr>
          <a:prstGeom prst="rect">
            <a:avLst/>
          </a:prstGeom>
        </p:spPr>
        <p:txBody>
          <a:bodyPr/>
          <a:lstStyle/>
          <a:p>
            <a:r>
              <a:t>Confidentiality: is information disclosed to unauthorized individuals?</a:t>
            </a:r>
          </a:p>
          <a:p>
            <a:r>
              <a:t>Integrity: is code or data tampered with?</a:t>
            </a:r>
          </a:p>
          <a:p>
            <a:r>
              <a:t>Availability: is the system accessible and usable?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5219700" y="8870950"/>
            <a:ext cx="13271500" cy="3290900"/>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Weak Links in Software Supply Chain</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lstStyle/>
          <a:p>
            <a:r>
              <a:rPr lang="en-US" dirty="0"/>
              <a:t>8,498 NPM packages are maintained by at least one maintainer whose email address is inactive and could be purchased</a:t>
            </a:r>
          </a:p>
          <a:p>
            <a:r>
              <a:rPr lang="en-US" dirty="0"/>
              <a:t>33,249 NPM packages include installation scripts that can be exploited to run arbitrary code on developers’ machines at installation-time</a:t>
            </a:r>
          </a:p>
          <a:p>
            <a:r>
              <a:rPr lang="en-US" dirty="0"/>
              <a:t>5,645 NPM packages are not actively maintained</a:t>
            </a:r>
          </a:p>
          <a:p>
            <a:endParaRPr lang="en-US" dirty="0"/>
          </a:p>
        </p:txBody>
      </p:sp>
      <p:sp>
        <p:nvSpPr>
          <p:cNvPr id="6" name="TextBox 5">
            <a:extLst>
              <a:ext uri="{FF2B5EF4-FFF2-40B4-BE49-F238E27FC236}">
                <a16:creationId xmlns:a16="http://schemas.microsoft.com/office/drawing/2014/main" id="{4976423B-E78F-124B-8556-A26CC43B69A1}"/>
              </a:ext>
            </a:extLst>
          </p:cNvPr>
          <p:cNvSpPr txBox="1"/>
          <p:nvPr/>
        </p:nvSpPr>
        <p:spPr>
          <a:xfrm>
            <a:off x="5613400" y="119611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 optimized code in C will be faster than code in TypeScript</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dirty="0"/>
              <a:t>Broken Authentication + Access Control</a:t>
            </a:r>
          </a:p>
        </p:txBody>
      </p:sp>
      <p:sp>
        <p:nvSpPr>
          <p:cNvPr id="222" name="Implement multi-factor authentication…"/>
          <p:cNvSpPr txBox="1">
            <a:spLocks noGrp="1"/>
          </p:cNvSpPr>
          <p:nvPr>
            <p:ph type="body" sz="half" idx="1"/>
          </p:nvPr>
        </p:nvSpPr>
        <p:spPr>
          <a:xfrm>
            <a:off x="1206500" y="4248504"/>
            <a:ext cx="14687199" cy="8256012"/>
          </a:xfrm>
          <a:prstGeom prst="rect">
            <a:avLst/>
          </a:prstGeom>
        </p:spPr>
        <p:txBody>
          <a:bodyPr/>
          <a:lstStyle/>
          <a:p>
            <a:r>
              <a:t>Implement multi-factor authentication</a:t>
            </a:r>
          </a:p>
          <a:p>
            <a:r>
              <a:t>Implement weak-password checks</a:t>
            </a:r>
          </a:p>
          <a:p>
            <a:r>
              <a:t>Apply per-record access control</a:t>
            </a:r>
          </a:p>
          <a:p>
            <a:r>
              <a:t>Harden account creation, password reset pathways</a:t>
            </a:r>
          </a:p>
          <a:p>
            <a:r>
              <a:t>The software engineering approach: rely on a trusted component</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b="1">
                <a:solidFill>
                  <a:srgbClr val="000000"/>
                </a:solidFill>
              </a:defRPr>
            </a:lvl1pPr>
          </a:lstStyle>
          <a:p>
            <a:r>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5AD61478-9A4A-2B48-92FC-9E1C3075FEA7}"/>
              </a:ext>
            </a:extLst>
          </p:cNvPr>
          <p:cNvPicPr>
            <a:picLocks noChangeAspect="1"/>
          </p:cNvPicPr>
          <p:nvPr/>
        </p:nvPicPr>
        <p:blipFill>
          <a:blip r:embed="rId3"/>
          <a:stretch>
            <a:fillRect/>
          </a:stretch>
        </p:blipFill>
        <p:spPr>
          <a:xfrm>
            <a:off x="13363737" y="3542493"/>
            <a:ext cx="11223463" cy="6870580"/>
          </a:xfrm>
          <a:prstGeom prst="rect">
            <a:avLst/>
          </a:prstGeom>
          <a:ln w="12700">
            <a:miter lim="400000"/>
          </a:ln>
        </p:spPr>
      </p:pic>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738100"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sp>
        <p:nvSpPr>
          <p:cNvPr id="9" name="“A Measurement Study of Google Play,” Viennot et al, SIGMETRICS ‘14">
            <a:extLst>
              <a:ext uri="{FF2B5EF4-FFF2-40B4-BE49-F238E27FC236}">
                <a16:creationId xmlns:a16="http://schemas.microsoft.com/office/drawing/2014/main" id="{B287A92E-5633-EE42-BD21-B34AA82414C3}"/>
              </a:ext>
            </a:extLst>
          </p:cNvPr>
          <p:cNvSpPr txBox="1"/>
          <p:nvPr/>
        </p:nvSpPr>
        <p:spPr>
          <a:xfrm>
            <a:off x="14084589" y="10217183"/>
            <a:ext cx="983589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Tree>
    <p:extLst>
      <p:ext uri="{BB962C8B-B14F-4D97-AF65-F5344CB8AC3E}">
        <p14:creationId xmlns:p14="http://schemas.microsoft.com/office/powerpoint/2010/main" val="18280645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Hardcoded Credentials: Automated Checker"/>
          <p:cNvSpPr txBox="1">
            <a:spLocks noGrp="1"/>
          </p:cNvSpPr>
          <p:nvPr>
            <p:ph type="title"/>
          </p:nvPr>
        </p:nvSpPr>
        <p:spPr>
          <a:prstGeom prst="rect">
            <a:avLst/>
          </a:prstGeom>
        </p:spPr>
        <p:txBody>
          <a:bodyPr/>
          <a:lstStyle>
            <a:lvl1pPr defTabSz="2413955">
              <a:defRPr sz="8415" spc="-168"/>
            </a:lvl1pPr>
          </a:lstStyle>
          <a:p>
            <a:r>
              <a:t>Hardcoded Credentials: Automated Checker</a:t>
            </a:r>
          </a:p>
        </p:txBody>
      </p:sp>
      <p:sp>
        <p:nvSpPr>
          <p:cNvPr id="237" name="GitGuardian (Launched in 201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u="sng">
                <a:hlinkClick r:id="rId3"/>
              </a:rPr>
              <a:t>GitGuardian</a:t>
            </a:r>
            <a:r>
              <a:t> (Launched in 2017)</a:t>
            </a:r>
          </a:p>
        </p:txBody>
      </p:sp>
      <p:sp>
        <p:nvSpPr>
          <p:cNvPr id="238" name="Slide bullet text"/>
          <p:cNvSpPr txBox="1">
            <a:spLocks noGrp="1"/>
          </p:cNvSpPr>
          <p:nvPr>
            <p:ph type="body" idx="1"/>
          </p:nvPr>
        </p:nvSpPr>
        <p:spPr>
          <a:prstGeom prst="rect">
            <a:avLst/>
          </a:prstGeom>
        </p:spPr>
        <p:txBody>
          <a:bodyPr/>
          <a:lstStyle/>
          <a:p>
            <a:endParaRPr/>
          </a:p>
        </p:txBody>
      </p:sp>
      <p:pic>
        <p:nvPicPr>
          <p:cNvPr id="239" name="Image" descr="Image"/>
          <p:cNvPicPr>
            <a:picLocks noChangeAspect="1"/>
          </p:cNvPicPr>
          <p:nvPr/>
        </p:nvPicPr>
        <p:blipFill>
          <a:blip r:embed="rId4"/>
          <a:stretch>
            <a:fillRect/>
          </a:stretch>
        </p:blipFill>
        <p:spPr>
          <a:xfrm>
            <a:off x="4686300" y="3954793"/>
            <a:ext cx="15011400" cy="114681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lstStyle/>
          <a:p>
            <a:r>
              <a:rPr lang="en-US" dirty="0"/>
              <a:t>Secret detection tools are not enough</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Tree>
    <p:extLst>
      <p:ext uri="{BB962C8B-B14F-4D97-AF65-F5344CB8AC3E}">
        <p14:creationId xmlns:p14="http://schemas.microsoft.com/office/powerpoint/2010/main" val="12605670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normAutofit fontScale="77500" lnSpcReduction="20000"/>
          </a:bodyPr>
          <a:lstStyle/>
          <a:p>
            <a:r>
              <a:rPr lang="en-US" dirty="0"/>
              <a:t>Secret management tools (“Vaults”) centralize points of failure, and automates:</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a:xfrm>
            <a:off x="1206500" y="4248504"/>
            <a:ext cx="10375900" cy="8256012"/>
          </a:xfrm>
        </p:spPr>
        <p:txBody>
          <a:bodyPr>
            <a:normAutofit/>
          </a:bodyPr>
          <a:lstStyle/>
          <a:p>
            <a:r>
              <a:rPr lang="en-US" dirty="0"/>
              <a:t>Authorizing access to secrets</a:t>
            </a:r>
          </a:p>
          <a:p>
            <a:r>
              <a:rPr lang="en-US" dirty="0"/>
              <a:t>Providing time-limited secrets</a:t>
            </a:r>
          </a:p>
          <a:p>
            <a:r>
              <a:rPr lang="en-US" dirty="0"/>
              <a:t>Audit secret access</a:t>
            </a:r>
          </a:p>
          <a:p>
            <a:endParaRPr lang="en-US" dirty="0"/>
          </a:p>
          <a:p>
            <a:endParaRPr lang="en-US" dirty="0"/>
          </a:p>
        </p:txBody>
      </p:sp>
      <p:pic>
        <p:nvPicPr>
          <p:cNvPr id="5" name="Picture 4">
            <a:extLst>
              <a:ext uri="{FF2B5EF4-FFF2-40B4-BE49-F238E27FC236}">
                <a16:creationId xmlns:a16="http://schemas.microsoft.com/office/drawing/2014/main" id="{AEDC51C0-DCA2-7D42-93CF-0B0D86DEAC36}"/>
              </a:ext>
            </a:extLst>
          </p:cNvPr>
          <p:cNvPicPr>
            <a:picLocks noChangeAspect="1"/>
          </p:cNvPicPr>
          <p:nvPr/>
        </p:nvPicPr>
        <p:blipFill>
          <a:blip r:embed="rId3"/>
          <a:stretch>
            <a:fillRect/>
          </a:stretch>
        </p:blipFill>
        <p:spPr>
          <a:xfrm>
            <a:off x="11510486" y="4343400"/>
            <a:ext cx="12492514" cy="7404100"/>
          </a:xfrm>
          <a:prstGeom prst="rect">
            <a:avLst/>
          </a:prstGeom>
        </p:spPr>
      </p:pic>
      <p:sp>
        <p:nvSpPr>
          <p:cNvPr id="7" name="TextBox 6">
            <a:extLst>
              <a:ext uri="{FF2B5EF4-FFF2-40B4-BE49-F238E27FC236}">
                <a16:creationId xmlns:a16="http://schemas.microsoft.com/office/drawing/2014/main" id="{E88A4AFC-A4C7-DC46-8AFB-EB58F4DD01C8}"/>
              </a:ext>
            </a:extLst>
          </p:cNvPr>
          <p:cNvSpPr txBox="1"/>
          <p:nvPr/>
        </p:nvSpPr>
        <p:spPr>
          <a:xfrm>
            <a:off x="11162651" y="12228572"/>
            <a:ext cx="121171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Example platform: </a:t>
            </a:r>
            <a:r>
              <a:rPr lang="en-US" dirty="0" err="1"/>
              <a:t>HashiCorp</a:t>
            </a:r>
            <a:r>
              <a:rPr lang="en-US" dirty="0"/>
              <a:t> Vault (open source, or cloud-hosted)</a:t>
            </a:r>
          </a:p>
          <a:p>
            <a:r>
              <a:rPr lang="en-US" dirty="0">
                <a:hlinkClick r:id="rId4"/>
              </a:rPr>
              <a:t>https://learn.hashicorp.com/tutorials/vault/getting-started-intro?in=vault/getting-started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2128261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p>
          <a:p>
            <a:pPr>
              <a:defRPr b="1"/>
            </a:pPr>
            <a:r>
              <a:rPr b="0" dirty="0"/>
              <a:t>Use middleware that side-steps the problem (e.g. return data as JSON, client puts that data into React component)</a:t>
            </a:r>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#5</a:t>
            </a:r>
            <a:endParaRPr dirty="0"/>
          </a:p>
        </p:txBody>
      </p:sp>
      <p:pic>
        <p:nvPicPr>
          <p:cNvPr id="257" name="Image" descr="Image"/>
          <p:cNvPicPr>
            <a:picLocks noChangeAspect="1"/>
          </p:cNvPicPr>
          <p:nvPr/>
        </p:nvPicPr>
        <p:blipFill>
          <a:blip r:embed="rId3"/>
          <a:stretch>
            <a:fillRect/>
          </a:stretch>
        </p:blipFill>
        <p:spPr>
          <a:xfrm>
            <a:off x="11563350" y="3676650"/>
            <a:ext cx="11722100" cy="7175500"/>
          </a:xfrm>
          <a:prstGeom prst="rect">
            <a:avLst/>
          </a:prstGeom>
          <a:ln w="12700">
            <a:miter lim="400000"/>
          </a:ln>
        </p:spPr>
      </p:pic>
      <p:pic>
        <p:nvPicPr>
          <p:cNvPr id="258" name="Image" descr="Image"/>
          <p:cNvPicPr>
            <a:picLocks noChangeAspect="1"/>
          </p:cNvPicPr>
          <p:nvPr/>
        </p:nvPicPr>
        <p:blipFill>
          <a:blip r:embed="rId4"/>
          <a:stretch>
            <a:fillRect/>
          </a:stretch>
        </p:blipFill>
        <p:spPr>
          <a:xfrm>
            <a:off x="1585929" y="5120787"/>
            <a:ext cx="8997405" cy="4287226"/>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sz="quarter"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Static analyses are imperfect</a:t>
            </a:r>
            <a:endParaRPr dirty="0"/>
          </a:p>
        </p:txBody>
      </p:sp>
      <p:sp>
        <p:nvSpPr>
          <p:cNvPr id="4" name="Text Placeholder 3">
            <a:extLst>
              <a:ext uri="{FF2B5EF4-FFF2-40B4-BE49-F238E27FC236}">
                <a16:creationId xmlns:a16="http://schemas.microsoft.com/office/drawing/2014/main" id="{8D0A8588-29BC-7B43-95C0-8088900E9296}"/>
              </a:ext>
            </a:extLst>
          </p:cNvPr>
          <p:cNvSpPr>
            <a:spLocks noGrp="1"/>
          </p:cNvSpPr>
          <p:nvPr>
            <p:ph type="body" idx="1"/>
          </p:nvPr>
        </p:nvSpPr>
        <p:spPr>
          <a:xfrm>
            <a:off x="1206500" y="3791304"/>
            <a:ext cx="21971000" cy="8256012"/>
          </a:xfrm>
        </p:spPr>
        <p:txBody>
          <a:bodyPr/>
          <a:lstStyle/>
          <a:p>
            <a:r>
              <a:rPr lang="en-US" dirty="0"/>
              <a:t>Study: Vulnerable dependencies reported on a large, open source project, </a:t>
            </a:r>
            <a:r>
              <a:rPr lang="en-US" dirty="0" err="1"/>
              <a:t>OpenMRS</a:t>
            </a:r>
            <a:r>
              <a:rPr lang="en-US" dirty="0"/>
              <a:t>. Compare results across tools.</a:t>
            </a:r>
          </a:p>
        </p:txBody>
      </p:sp>
      <p:sp>
        <p:nvSpPr>
          <p:cNvPr id="7" name="TextBox 6">
            <a:extLst>
              <a:ext uri="{FF2B5EF4-FFF2-40B4-BE49-F238E27FC236}">
                <a16:creationId xmlns:a16="http://schemas.microsoft.com/office/drawing/2014/main" id="{5F350F24-239A-AF45-A59C-DF79982275F3}"/>
              </a:ext>
            </a:extLst>
          </p:cNvPr>
          <p:cNvSpPr txBox="1"/>
          <p:nvPr/>
        </p:nvSpPr>
        <p:spPr>
          <a:xfrm>
            <a:off x="5511800" y="123167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effectLst/>
                <a:latin typeface="LinBiolinumTB"/>
              </a:rPr>
              <a:t>“A comparative study of vulnerability reporting by software composition analysis tools </a:t>
            </a:r>
            <a:r>
              <a:rPr lang="en-US" dirty="0">
                <a:latin typeface="LinBiolinumTB"/>
              </a:rPr>
              <a:t>”</a:t>
            </a:r>
          </a:p>
          <a:p>
            <a:r>
              <a:rPr lang="en-US" dirty="0" err="1">
                <a:latin typeface="LinBiolinumTB"/>
              </a:rPr>
              <a:t>Nasif</a:t>
            </a:r>
            <a:r>
              <a:rPr lang="en-US" dirty="0">
                <a:latin typeface="LinBiolinumTB"/>
              </a:rPr>
              <a:t> Imtiaz, </a:t>
            </a:r>
            <a:r>
              <a:rPr lang="en-US" dirty="0" err="1">
                <a:latin typeface="LinBiolinumTB"/>
              </a:rPr>
              <a:t>Seaver</a:t>
            </a:r>
            <a:r>
              <a:rPr lang="en-US" dirty="0">
                <a:latin typeface="LinBiolinumTB"/>
              </a:rPr>
              <a:t> Thorn and Laurie Williams</a:t>
            </a:r>
            <a:br>
              <a:rPr lang="en-US" dirty="0">
                <a:latin typeface="LinBiolinumTB"/>
              </a:rPr>
            </a:br>
            <a:r>
              <a:rPr lang="en-US" dirty="0">
                <a:hlinkClick r:id="rId3"/>
              </a:rPr>
              <a:t>https://dl.acm.org/doi/10.1145/3475716.3475769</a:t>
            </a:r>
            <a:endParaRPr lang="en-US" dirty="0"/>
          </a:p>
        </p:txBody>
      </p:sp>
      <p:pic>
        <p:nvPicPr>
          <p:cNvPr id="3" name="Picture 2">
            <a:extLst>
              <a:ext uri="{FF2B5EF4-FFF2-40B4-BE49-F238E27FC236}">
                <a16:creationId xmlns:a16="http://schemas.microsoft.com/office/drawing/2014/main" id="{AC03B01D-C22C-1748-ACA0-122E5E19B5DB}"/>
              </a:ext>
            </a:extLst>
          </p:cNvPr>
          <p:cNvPicPr>
            <a:picLocks noChangeAspect="1"/>
          </p:cNvPicPr>
          <p:nvPr/>
        </p:nvPicPr>
        <p:blipFill>
          <a:blip r:embed="rId4"/>
          <a:stretch>
            <a:fillRect/>
          </a:stretch>
        </p:blipFill>
        <p:spPr>
          <a:xfrm>
            <a:off x="2914650" y="5816600"/>
            <a:ext cx="18858396" cy="6248400"/>
          </a:xfrm>
          <a:prstGeom prst="rect">
            <a:avLst/>
          </a:prstGeom>
        </p:spPr>
      </p:pic>
    </p:spTree>
    <p:extLst>
      <p:ext uri="{BB962C8B-B14F-4D97-AF65-F5344CB8AC3E}">
        <p14:creationId xmlns:p14="http://schemas.microsoft.com/office/powerpoint/2010/main" val="282363561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What value can an attacker extract from a vulnerability?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a:xfrm>
            <a:off x="1206500" y="4248504"/>
            <a:ext cx="10071100" cy="8256012"/>
          </a:xfrm>
        </p:spPr>
        <p:txBody>
          <a:bodyPr>
            <a:normAutofit/>
          </a:bodyPr>
          <a:lstStyle/>
          <a:p>
            <a:pPr>
              <a:spcBef>
                <a:spcPts val="2000"/>
              </a:spcBef>
            </a:pPr>
            <a:r>
              <a:rPr lang="en-US" dirty="0"/>
              <a:t>Does our code contain any sensitive data?</a:t>
            </a:r>
          </a:p>
          <a:p>
            <a:pPr>
              <a:spcBef>
                <a:spcPts val="2000"/>
              </a:spcBef>
            </a:pPr>
            <a:r>
              <a:rPr lang="en-US" dirty="0"/>
              <a:t>What is the cost if that data is breached or tampered with?</a:t>
            </a:r>
          </a:p>
          <a:p>
            <a:pPr lvl="1">
              <a:spcBef>
                <a:spcPts val="2000"/>
              </a:spcBef>
            </a:pPr>
            <a:r>
              <a:rPr lang="en-US" dirty="0"/>
              <a:t>Even if your code is not “sensitive”: does it expose other routes of attack?</a:t>
            </a:r>
          </a:p>
        </p:txBody>
      </p:sp>
      <p:pic>
        <p:nvPicPr>
          <p:cNvPr id="6146" name="Picture 2">
            <a:extLst>
              <a:ext uri="{FF2B5EF4-FFF2-40B4-BE49-F238E27FC236}">
                <a16:creationId xmlns:a16="http://schemas.microsoft.com/office/drawing/2014/main" id="{257AA5A1-D83D-394E-9C73-39D9A14AB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0" y="3994150"/>
            <a:ext cx="12700000" cy="84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2525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fontScale="92500" lnSpcReduction="20000"/>
          </a:bodyPr>
          <a:lstStyle/>
          <a:p>
            <a:pPr>
              <a:spcBef>
                <a:spcPts val="2000"/>
              </a:spcBef>
            </a:pPr>
            <a:r>
              <a:rPr lang="en-US" dirty="0"/>
              <a:t>Trust:</a:t>
            </a:r>
          </a:p>
          <a:p>
            <a:pPr lvl="1">
              <a:spcBef>
                <a:spcPts val="2000"/>
              </a:spcBef>
            </a:pPr>
            <a:r>
              <a:rPr lang="en-US" dirty="0"/>
              <a:t>Developers writing our code</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346034715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Learning Objectives for this Lesson"/>
          <p:cNvSpPr txBox="1">
            <a:spLocks noGrp="1"/>
          </p:cNvSpPr>
          <p:nvPr>
            <p:ph type="title"/>
          </p:nvPr>
        </p:nvSpPr>
        <p:spPr>
          <a:prstGeom prst="rect">
            <a:avLst/>
          </a:prstGeom>
        </p:spPr>
        <p:txBody>
          <a:bodyPr/>
          <a:lstStyle/>
          <a:p>
            <a:r>
              <a:t>Learning Objectives for this Lesson</a:t>
            </a:r>
          </a:p>
        </p:txBody>
      </p:sp>
      <p:sp>
        <p:nvSpPr>
          <p:cNvPr id="366"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367"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performance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is about managing risk</a:t>
            </a:r>
            <a:endParaRPr dirty="0"/>
          </a:p>
        </p:txBody>
      </p:sp>
      <p:sp>
        <p:nvSpPr>
          <p:cNvPr id="146" name="Slide Subtitle"/>
          <p:cNvSpPr txBox="1">
            <a:spLocks noGrp="1"/>
          </p:cNvSpPr>
          <p:nvPr>
            <p:ph type="body" idx="21"/>
          </p:nvPr>
        </p:nvSpPr>
        <p:spPr>
          <a:prstGeom prst="rect">
            <a:avLst/>
          </a:prstGeom>
        </p:spPr>
        <p:txBody>
          <a:bodyPr/>
          <a:lstStyle/>
          <a:p>
            <a:r>
              <a:rPr lang="en-US" dirty="0"/>
              <a:t>Vocabulary</a:t>
            </a:r>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t>Security architecture is a set of mechanisms and policies that we build into our system to mitigate risks from threats</a:t>
            </a:r>
          </a:p>
          <a:p>
            <a:r>
              <a:t>Threat: potential event that could compromise a security requirement</a:t>
            </a:r>
          </a:p>
          <a:p>
            <a:r>
              <a:t>Attack: realization of a threat</a:t>
            </a:r>
          </a:p>
          <a:p>
            <a:r>
              <a:t>Vulnerability: a characteristic or flaw in system design or implementation, or in the security procedures, that, if exploited, could result in a security compromise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Authentication code in a web application</a:t>
            </a:r>
          </a:p>
        </p:txBody>
      </p:sp>
      <p:sp>
        <p:nvSpPr>
          <p:cNvPr id="168" name="function checkPassword(inputPassword: string){…"/>
          <p:cNvSpPr txBox="1"/>
          <p:nvPr/>
        </p:nvSpPr>
        <p:spPr>
          <a:xfrm>
            <a:off x="6700905" y="10219756"/>
            <a:ext cx="10982190"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1">
                <a:solidFill>
                  <a:srgbClr val="000000"/>
                </a:solidFill>
              </a:defRPr>
            </a:lvl1pPr>
          </a:lstStyle>
          <a:p>
            <a:r>
              <a:t>Trust boundary</a:t>
            </a:r>
          </a:p>
        </p:txBody>
      </p:sp>
      <p:pic>
        <p:nvPicPr>
          <p:cNvPr id="173" name="Image" descr="Image"/>
          <p:cNvPicPr>
            <a:picLocks noChangeAspect="1"/>
          </p:cNvPicPr>
          <p:nvPr/>
        </p:nvPicPr>
        <p:blipFill>
          <a:blip r:embed="rId3"/>
          <a:stretch>
            <a:fillRect/>
          </a:stretch>
        </p:blipFill>
        <p:spPr>
          <a:xfrm>
            <a:off x="8934393" y="4400510"/>
            <a:ext cx="1379477" cy="2006512"/>
          </a:xfrm>
          <a:prstGeom prst="rect">
            <a:avLst/>
          </a:prstGeom>
          <a:ln w="12700">
            <a:miter lim="400000"/>
          </a:ln>
        </p:spPr>
      </p:pic>
      <p:pic>
        <p:nvPicPr>
          <p:cNvPr id="174" name="Image" descr="Image"/>
          <p:cNvPicPr>
            <a:picLocks noChangeAspect="1"/>
          </p:cNvPicPr>
          <p:nvPr/>
        </p:nvPicPr>
        <p:blipFill>
          <a:blip r:embed="rId4"/>
          <a:stretch>
            <a:fillRect/>
          </a:stretch>
        </p:blipFill>
        <p:spPr>
          <a:xfrm>
            <a:off x="14070130" y="4297806"/>
            <a:ext cx="1379477" cy="2211920"/>
          </a:xfrm>
          <a:prstGeom prst="rect">
            <a:avLst/>
          </a:prstGeom>
          <a:ln w="12700">
            <a:miter lim="400000"/>
          </a:ln>
        </p:spPr>
      </p:pic>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Users might be malicious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Cross-site scripting (XSS)</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122</TotalTime>
  <Words>6398</Words>
  <Application>Microsoft Macintosh PowerPoint</Application>
  <PresentationFormat>Custom</PresentationFormat>
  <Paragraphs>509</Paragraphs>
  <Slides>46</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Avenir Next Regular</vt:lpstr>
      <vt:lpstr>Courier</vt:lpstr>
      <vt:lpstr>Georgia</vt:lpstr>
      <vt:lpstr>Helvetica</vt:lpstr>
      <vt:lpstr>Helvetica Light</vt:lpstr>
      <vt:lpstr>Helvetica Neue</vt:lpstr>
      <vt:lpstr>Helvetica Neue Medium</vt:lpstr>
      <vt:lpstr>LinBiolinumTB</vt:lpstr>
      <vt:lpstr>21_BasicWhite</vt:lpstr>
      <vt:lpstr>CS 4530 &amp; CS 5500 Software Engineering</vt:lpstr>
      <vt:lpstr>Learning Objectives for this Lesson</vt:lpstr>
      <vt:lpstr>Security as non-functional requirements</vt:lpstr>
      <vt:lpstr>Security isn't (always) free</vt:lpstr>
      <vt:lpstr>Security is about managing risk</vt:lpstr>
      <vt:lpstr>Threat: Code that runs in an untrusted environment</vt:lpstr>
      <vt:lpstr>Threat: Code that runs in an untrusted environment</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Software Supply Chain</vt:lpstr>
      <vt:lpstr>Security is about managing risk</vt:lpstr>
      <vt:lpstr>Threat Models capture these tradeoffs</vt:lpstr>
      <vt:lpstr>Mitigating security threats in software engineering</vt:lpstr>
      <vt:lpstr>Threat Mitigation: Trusted Code</vt:lpstr>
      <vt:lpstr>Threat Mitigation: Trusted Code</vt:lpstr>
      <vt:lpstr>Threat Mitigation: Trusted Code</vt:lpstr>
      <vt:lpstr>Threat Mitigation: Trusted Code</vt:lpstr>
      <vt:lpstr>SSL: A perfect solution?</vt:lpstr>
      <vt:lpstr>Certificate Authorities issue SSL Certificates</vt:lpstr>
      <vt:lpstr>Certificate Authorities are Implicitly Trusted</vt:lpstr>
      <vt:lpstr>Should Certificate Authorities be Implicitly Trusted?</vt:lpstr>
      <vt:lpstr>Threat Mitigation: Untrusted Inputs</vt:lpstr>
      <vt:lpstr>Threat Mitigation: Untrusted Inputs</vt:lpstr>
      <vt:lpstr>Threat Mitigation: Software Supply Chain</vt:lpstr>
      <vt:lpstr>Threat Mitigation: Software Supply Chain</vt:lpstr>
      <vt:lpstr>Weak Links in Software Supply Chain</vt:lpstr>
      <vt:lpstr>Which threats to protect against, at what cost?</vt:lpstr>
      <vt:lpstr>OWASP Top Security Risks</vt:lpstr>
      <vt:lpstr>Broken Authentication + Access Control</vt:lpstr>
      <vt:lpstr>Cryptographic Failures</vt:lpstr>
      <vt:lpstr>Hardcoded Credentials: Automated Checker</vt:lpstr>
      <vt:lpstr>Cryptographic Failures</vt:lpstr>
      <vt:lpstr>Cryptographic Failures</vt:lpstr>
      <vt:lpstr>Code Injection</vt:lpstr>
      <vt:lpstr>Detecting Weaknesses in Apps with Static Analysis</vt:lpstr>
      <vt:lpstr>Weakly Protected Sensitive Data</vt:lpstr>
      <vt:lpstr>Using Components with Known Vulnerabilties</vt:lpstr>
      <vt:lpstr>Using Components with Known Vulnerabilties</vt:lpstr>
      <vt:lpstr>Creating a Reasonable Threat Model</vt:lpstr>
      <vt:lpstr>Creating a Reasonable Threat Model</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Bell, Jonathan</cp:lastModifiedBy>
  <cp:revision>8</cp:revision>
  <dcterms:modified xsi:type="dcterms:W3CDTF">2022-03-26T17:06:01Z</dcterms:modified>
</cp:coreProperties>
</file>